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7" r:id="rId2"/>
    <p:sldId id="258" r:id="rId3"/>
    <p:sldId id="259" r:id="rId4"/>
    <p:sldId id="261" r:id="rId5"/>
    <p:sldId id="262" r:id="rId6"/>
    <p:sldId id="263" r:id="rId7"/>
    <p:sldId id="264" r:id="rId8"/>
    <p:sldId id="265" r:id="rId9"/>
    <p:sldId id="266" r:id="rId10"/>
    <p:sldId id="267" r:id="rId11"/>
    <p:sldId id="270" r:id="rId12"/>
    <p:sldId id="272"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2" d="100"/>
          <a:sy n="92" d="100"/>
        </p:scale>
        <p:origin x="-81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8A41C0-82D0-9942-86BD-20BA7A7C5DBC}" type="datetimeFigureOut">
              <a:rPr lang="en-US" smtClean="0"/>
              <a:pPr/>
              <a:t>8/19/14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413CCE-5C7A-824C-81A8-F975F84326D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8A41C0-82D0-9942-86BD-20BA7A7C5DBC}" type="datetimeFigureOut">
              <a:rPr lang="en-US" smtClean="0"/>
              <a:pPr/>
              <a:t>8/19/14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413CCE-5C7A-824C-81A8-F975F84326D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8A41C0-82D0-9942-86BD-20BA7A7C5DBC}" type="datetimeFigureOut">
              <a:rPr lang="en-US" smtClean="0"/>
              <a:pPr/>
              <a:t>8/19/14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413CCE-5C7A-824C-81A8-F975F84326D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8A41C0-82D0-9942-86BD-20BA7A7C5DBC}" type="datetimeFigureOut">
              <a:rPr lang="en-US" smtClean="0"/>
              <a:pPr/>
              <a:t>8/19/14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413CCE-5C7A-824C-81A8-F975F84326D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8A41C0-82D0-9942-86BD-20BA7A7C5DBC}" type="datetimeFigureOut">
              <a:rPr lang="en-US" smtClean="0"/>
              <a:pPr/>
              <a:t>8/19/14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413CCE-5C7A-824C-81A8-F975F84326D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8A41C0-82D0-9942-86BD-20BA7A7C5DBC}" type="datetimeFigureOut">
              <a:rPr lang="en-US" smtClean="0"/>
              <a:pPr/>
              <a:t>8/19/14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413CCE-5C7A-824C-81A8-F975F84326D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8A41C0-82D0-9942-86BD-20BA7A7C5DBC}" type="datetimeFigureOut">
              <a:rPr lang="en-US" smtClean="0"/>
              <a:pPr/>
              <a:t>8/19/14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9413CCE-5C7A-824C-81A8-F975F84326D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8A41C0-82D0-9942-86BD-20BA7A7C5DBC}" type="datetimeFigureOut">
              <a:rPr lang="en-US" smtClean="0"/>
              <a:pPr/>
              <a:t>8/19/14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9413CCE-5C7A-824C-81A8-F975F84326D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8A41C0-82D0-9942-86BD-20BA7A7C5DBC}" type="datetimeFigureOut">
              <a:rPr lang="en-US" smtClean="0"/>
              <a:pPr/>
              <a:t>8/19/14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9413CCE-5C7A-824C-81A8-F975F84326D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8A41C0-82D0-9942-86BD-20BA7A7C5DBC}" type="datetimeFigureOut">
              <a:rPr lang="en-US" smtClean="0"/>
              <a:pPr/>
              <a:t>8/19/14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413CCE-5C7A-824C-81A8-F975F84326D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8A41C0-82D0-9942-86BD-20BA7A7C5DBC}" type="datetimeFigureOut">
              <a:rPr lang="en-US" smtClean="0"/>
              <a:pPr/>
              <a:t>8/19/14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413CCE-5C7A-824C-81A8-F975F84326D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rgbClr val="000090"/>
            </a:gs>
            <a:gs pos="100000">
              <a:srgbClr val="FFFFFF"/>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8A41C0-82D0-9942-86BD-20BA7A7C5DBC}" type="datetimeFigureOut">
              <a:rPr lang="en-US" smtClean="0"/>
              <a:pPr/>
              <a:t>8/19/14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413CCE-5C7A-824C-81A8-F975F84326D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Creative Writing</a:t>
            </a:r>
            <a:br>
              <a:rPr lang="en-US" dirty="0" smtClean="0"/>
            </a:br>
            <a:r>
              <a:rPr lang="en-US" dirty="0" smtClean="0"/>
              <a:t>Expectations</a:t>
            </a:r>
            <a:endParaRPr lang="en-US" dirty="0"/>
          </a:p>
        </p:txBody>
      </p:sp>
      <p:sp>
        <p:nvSpPr>
          <p:cNvPr id="3" name="Subtitle 2"/>
          <p:cNvSpPr>
            <a:spLocks noGrp="1"/>
          </p:cNvSpPr>
          <p:nvPr>
            <p:ph type="subTitle" idx="1"/>
          </p:nvPr>
        </p:nvSpPr>
        <p:spPr/>
        <p:txBody>
          <a:bodyPr/>
          <a:lstStyle/>
          <a:p>
            <a:r>
              <a:rPr lang="en-US" dirty="0" smtClean="0"/>
              <a:t>2013-2014</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Absent Work</a:t>
            </a:r>
            <a:endParaRPr lang="en-US" dirty="0"/>
          </a:p>
        </p:txBody>
      </p:sp>
      <p:sp>
        <p:nvSpPr>
          <p:cNvPr id="3" name="Content Placeholder 2"/>
          <p:cNvSpPr>
            <a:spLocks noGrp="1"/>
          </p:cNvSpPr>
          <p:nvPr>
            <p:ph idx="1"/>
          </p:nvPr>
        </p:nvSpPr>
        <p:spPr/>
        <p:txBody>
          <a:bodyPr>
            <a:normAutofit lnSpcReduction="10000"/>
          </a:bodyPr>
          <a:lstStyle/>
          <a:p>
            <a:pPr lvl="0"/>
            <a:r>
              <a:rPr lang="en-US" dirty="0"/>
              <a:t>If you ever are absent from class, YOU are in charge of finding out what you need to do. You will be given one (1) day to get the work in from when you were absent, and then it will be counted late.</a:t>
            </a:r>
          </a:p>
          <a:p>
            <a:pPr lvl="0"/>
            <a:r>
              <a:rPr lang="en-US" dirty="0"/>
              <a:t>If you know ahead of time that you will be gone, I want ALL work completed and handed in to me BEFORE you leave.  Everyone gets equal time to complete an assignment.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Room Stuff…</a:t>
            </a:r>
            <a:endParaRPr lang="en-US" dirty="0"/>
          </a:p>
        </p:txBody>
      </p:sp>
      <p:sp>
        <p:nvSpPr>
          <p:cNvPr id="3" name="Content Placeholder 2"/>
          <p:cNvSpPr>
            <a:spLocks noGrp="1"/>
          </p:cNvSpPr>
          <p:nvPr>
            <p:ph idx="1"/>
          </p:nvPr>
        </p:nvSpPr>
        <p:spPr/>
        <p:txBody>
          <a:bodyPr>
            <a:normAutofit/>
          </a:bodyPr>
          <a:lstStyle/>
          <a:p>
            <a:pPr algn="ctr"/>
            <a:r>
              <a:rPr lang="en-US" sz="4000" dirty="0" smtClean="0"/>
              <a:t>Supplies</a:t>
            </a:r>
          </a:p>
          <a:p>
            <a:pPr algn="ctr"/>
            <a:r>
              <a:rPr lang="en-US" sz="4000" dirty="0" smtClean="0"/>
              <a:t>Check out sheet</a:t>
            </a:r>
          </a:p>
          <a:p>
            <a:pPr algn="ctr"/>
            <a:r>
              <a:rPr lang="en-US" sz="4000" dirty="0" smtClean="0"/>
              <a:t>How to turn in work</a:t>
            </a:r>
          </a:p>
          <a:p>
            <a:pPr algn="ctr"/>
            <a:r>
              <a:rPr lang="en-US" sz="4000" dirty="0" smtClean="0"/>
              <a:t>Computers</a:t>
            </a:r>
            <a:endParaRPr lang="en-US" sz="4000"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6481"/>
            <a:ext cx="8229600" cy="1143000"/>
          </a:xfrm>
        </p:spPr>
        <p:txBody>
          <a:bodyPr/>
          <a:lstStyle/>
          <a:p>
            <a:r>
              <a:rPr lang="en-US" dirty="0" smtClean="0"/>
              <a:t>Class Website</a:t>
            </a:r>
            <a:endParaRPr lang="en-US" dirty="0"/>
          </a:p>
        </p:txBody>
      </p:sp>
      <p:sp>
        <p:nvSpPr>
          <p:cNvPr id="3" name="Content Placeholder 2"/>
          <p:cNvSpPr>
            <a:spLocks noGrp="1"/>
          </p:cNvSpPr>
          <p:nvPr>
            <p:ph idx="1"/>
          </p:nvPr>
        </p:nvSpPr>
        <p:spPr/>
        <p:txBody>
          <a:bodyPr/>
          <a:lstStyle/>
          <a:p>
            <a:pPr algn="ctr">
              <a:buNone/>
            </a:pPr>
            <a:r>
              <a:rPr lang="en-US" dirty="0"/>
              <a:t>r</a:t>
            </a:r>
            <a:r>
              <a:rPr lang="en-US" dirty="0" smtClean="0"/>
              <a:t>achel-</a:t>
            </a:r>
            <a:r>
              <a:rPr lang="en-US" dirty="0" smtClean="0"/>
              <a:t>hemer.weebly.com</a:t>
            </a:r>
            <a:endParaRPr lang="en-US" dirty="0" smtClean="0"/>
          </a:p>
          <a:p>
            <a:pPr algn="ctr">
              <a:buNone/>
            </a:pPr>
            <a:endParaRPr lang="en-US" dirty="0" smtClean="0"/>
          </a:p>
          <a:p>
            <a:pPr algn="ctr">
              <a:buNone/>
            </a:pPr>
            <a:r>
              <a:rPr lang="en-US" sz="3600" dirty="0" smtClean="0"/>
              <a:t>Email Address</a:t>
            </a:r>
          </a:p>
          <a:p>
            <a:pPr algn="ctr">
              <a:buNone/>
            </a:pPr>
            <a:r>
              <a:rPr lang="en-US" dirty="0" smtClean="0"/>
              <a:t>read2write4@gmail.com</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Finally…</a:t>
            </a:r>
            <a:endParaRPr lang="en-US" dirty="0"/>
          </a:p>
        </p:txBody>
      </p:sp>
      <p:sp>
        <p:nvSpPr>
          <p:cNvPr id="3" name="Content Placeholder 2"/>
          <p:cNvSpPr>
            <a:spLocks noGrp="1"/>
          </p:cNvSpPr>
          <p:nvPr>
            <p:ph idx="1"/>
          </p:nvPr>
        </p:nvSpPr>
        <p:spPr/>
        <p:txBody>
          <a:bodyPr>
            <a:normAutofit/>
          </a:bodyPr>
          <a:lstStyle/>
          <a:p>
            <a:r>
              <a:rPr lang="en-US" sz="4000" dirty="0" smtClean="0"/>
              <a:t>If </a:t>
            </a:r>
            <a:r>
              <a:rPr lang="en-US" sz="4000" dirty="0"/>
              <a:t>you ever need extra help or have any questions about an assignment, I will be available before and after school and during 4</a:t>
            </a:r>
            <a:r>
              <a:rPr lang="en-US" sz="4000" baseline="30000" dirty="0"/>
              <a:t>th</a:t>
            </a:r>
            <a:r>
              <a:rPr lang="en-US" sz="4000" dirty="0"/>
              <a:t> period</a:t>
            </a:r>
            <a:r>
              <a:rPr lang="en-US" sz="4000" dirty="0" smtClean="0"/>
              <a:t>.</a:t>
            </a:r>
          </a:p>
          <a:p>
            <a:r>
              <a:rPr lang="en-US" sz="4000" dirty="0" smtClean="0"/>
              <a:t>Have a GREAT year!</a:t>
            </a:r>
            <a:endParaRPr lang="en-US" sz="4000"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info</a:t>
            </a:r>
            <a:endParaRPr lang="en-US" dirty="0"/>
          </a:p>
        </p:txBody>
      </p:sp>
      <p:sp>
        <p:nvSpPr>
          <p:cNvPr id="3" name="Content Placeholder 2"/>
          <p:cNvSpPr>
            <a:spLocks noGrp="1"/>
          </p:cNvSpPr>
          <p:nvPr>
            <p:ph idx="1"/>
          </p:nvPr>
        </p:nvSpPr>
        <p:spPr>
          <a:xfrm>
            <a:off x="457200" y="1241778"/>
            <a:ext cx="8229600" cy="4525963"/>
          </a:xfrm>
        </p:spPr>
        <p:txBody>
          <a:bodyPr>
            <a:noAutofit/>
          </a:bodyPr>
          <a:lstStyle/>
          <a:p>
            <a:r>
              <a:rPr lang="en-US" sz="2800" dirty="0" smtClean="0"/>
              <a:t>This class is going to stretch your imagination!  If </a:t>
            </a:r>
            <a:r>
              <a:rPr lang="en-US" sz="2800" dirty="0"/>
              <a:t>you don’t like to write (or feel you don’t have enough imagination for it), you will not like this class.  Some papers will be lengthy while others will be brief.  One paper you will spend much of</a:t>
            </a:r>
            <a:r>
              <a:rPr lang="en-US" sz="2800" dirty="0" smtClean="0"/>
              <a:t> second quarter writing</a:t>
            </a:r>
            <a:r>
              <a:rPr lang="en-US" sz="2800" dirty="0"/>
              <a:t>.  This will be conferenced with the entire class, and</a:t>
            </a:r>
            <a:r>
              <a:rPr lang="en-US" sz="2800" dirty="0" smtClean="0"/>
              <a:t> an entire </a:t>
            </a:r>
            <a:r>
              <a:rPr lang="en-US" sz="2800" dirty="0"/>
              <a:t>class period will be spent discussing your individual paper.  Sometimes you will have a week to write a paper; other times you might have a day.  The main thing about this class is that you need to be ready to write.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Supplies</a:t>
            </a:r>
            <a:endParaRPr lang="en-US" dirty="0"/>
          </a:p>
        </p:txBody>
      </p:sp>
      <p:sp>
        <p:nvSpPr>
          <p:cNvPr id="3" name="Content Placeholder 2"/>
          <p:cNvSpPr>
            <a:spLocks noGrp="1"/>
          </p:cNvSpPr>
          <p:nvPr>
            <p:ph idx="1"/>
          </p:nvPr>
        </p:nvSpPr>
        <p:spPr/>
        <p:txBody>
          <a:bodyPr>
            <a:normAutofit/>
          </a:bodyPr>
          <a:lstStyle/>
          <a:p>
            <a:pPr lvl="0" algn="ctr"/>
            <a:r>
              <a:rPr lang="en-US" sz="4000" dirty="0" smtClean="0"/>
              <a:t>c</a:t>
            </a:r>
            <a:r>
              <a:rPr lang="en-US" sz="4000" dirty="0" smtClean="0"/>
              <a:t>omputer</a:t>
            </a:r>
          </a:p>
          <a:p>
            <a:pPr lvl="0" algn="ctr"/>
            <a:r>
              <a:rPr lang="en-US" sz="4000" dirty="0" smtClean="0"/>
              <a:t>n</a:t>
            </a:r>
            <a:r>
              <a:rPr lang="en-US" sz="4000" dirty="0" smtClean="0"/>
              <a:t>otebook</a:t>
            </a:r>
            <a:endParaRPr lang="en-US" sz="4000" dirty="0"/>
          </a:p>
          <a:p>
            <a:pPr lvl="0" algn="ctr"/>
            <a:r>
              <a:rPr lang="en-US" sz="4000" dirty="0" smtClean="0"/>
              <a:t>pocket folder</a:t>
            </a:r>
            <a:endParaRPr lang="en-US" sz="4000" dirty="0"/>
          </a:p>
          <a:p>
            <a:pPr lvl="0" algn="ctr"/>
            <a:r>
              <a:rPr lang="en-US" sz="4000" dirty="0" smtClean="0"/>
              <a:t>pens</a:t>
            </a:r>
            <a:r>
              <a:rPr lang="en-US" sz="4000" dirty="0"/>
              <a:t>/</a:t>
            </a:r>
            <a:r>
              <a:rPr lang="en-US" sz="4000" dirty="0" smtClean="0"/>
              <a:t>pencils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Classroom Rules</a:t>
            </a:r>
            <a:endParaRPr lang="en-US" dirty="0"/>
          </a:p>
        </p:txBody>
      </p:sp>
      <p:sp>
        <p:nvSpPr>
          <p:cNvPr id="3" name="Content Placeholder 2"/>
          <p:cNvSpPr>
            <a:spLocks noGrp="1"/>
          </p:cNvSpPr>
          <p:nvPr>
            <p:ph idx="1"/>
          </p:nvPr>
        </p:nvSpPr>
        <p:spPr>
          <a:xfrm>
            <a:off x="457200" y="1213556"/>
            <a:ext cx="8229600" cy="5257800"/>
          </a:xfrm>
        </p:spPr>
        <p:txBody>
          <a:bodyPr>
            <a:noAutofit/>
          </a:bodyPr>
          <a:lstStyle/>
          <a:p>
            <a:pPr marL="457200" lvl="0" indent="-457200">
              <a:buFont typeface="+mj-lt"/>
              <a:buAutoNum type="arabicPeriod"/>
            </a:pPr>
            <a:r>
              <a:rPr lang="en-US" sz="2300" dirty="0"/>
              <a:t>Show respect for teachers, peers, yourself, and property</a:t>
            </a:r>
          </a:p>
          <a:p>
            <a:pPr marL="457200" lvl="0" indent="-457200">
              <a:buFont typeface="+mj-lt"/>
              <a:buAutoNum type="arabicPeriod"/>
            </a:pPr>
            <a:r>
              <a:rPr lang="en-US" sz="2300" dirty="0"/>
              <a:t>Nothing flies in this room</a:t>
            </a:r>
          </a:p>
          <a:p>
            <a:pPr marL="457200" lvl="0" indent="-457200">
              <a:buFont typeface="+mj-lt"/>
              <a:buAutoNum type="arabicPeriod"/>
            </a:pPr>
            <a:r>
              <a:rPr lang="en-US" sz="2300" dirty="0"/>
              <a:t>Be prepared for learning </a:t>
            </a:r>
          </a:p>
          <a:p>
            <a:pPr marL="914400" lvl="1" indent="-457200">
              <a:buFont typeface="+mj-lt"/>
              <a:buAutoNum type="arabicPeriod"/>
            </a:pPr>
            <a:r>
              <a:rPr lang="en-US" sz="2300" dirty="0"/>
              <a:t>take care of drinks and restroom visits between classes</a:t>
            </a:r>
          </a:p>
          <a:p>
            <a:pPr marL="914400" lvl="1" indent="-457200">
              <a:buFont typeface="+mj-lt"/>
              <a:buAutoNum type="arabicPeriod"/>
            </a:pPr>
            <a:r>
              <a:rPr lang="en-US" sz="2300" dirty="0"/>
              <a:t>bring supplies</a:t>
            </a:r>
          </a:p>
          <a:p>
            <a:pPr marL="914400" lvl="1" indent="-457200">
              <a:buFont typeface="+mj-lt"/>
              <a:buAutoNum type="arabicPeriod"/>
            </a:pPr>
            <a:r>
              <a:rPr lang="en-US" sz="2300" dirty="0"/>
              <a:t>be IN YOUR SEAT by the time the bell rings in order to not be counted tardy </a:t>
            </a:r>
          </a:p>
          <a:p>
            <a:pPr marL="914400" lvl="1" indent="-457200">
              <a:buFont typeface="+mj-lt"/>
              <a:buAutoNum type="arabicPeriod"/>
            </a:pPr>
            <a:r>
              <a:rPr lang="en-US" sz="2300" dirty="0"/>
              <a:t>be physically and mentally present</a:t>
            </a:r>
          </a:p>
          <a:p>
            <a:pPr marL="457200" lvl="0" indent="-457200">
              <a:buFont typeface="+mj-lt"/>
              <a:buAutoNum type="arabicPeriod"/>
            </a:pPr>
            <a:r>
              <a:rPr lang="en-US" sz="2300" dirty="0"/>
              <a:t>Do your best work at all times</a:t>
            </a:r>
          </a:p>
          <a:p>
            <a:pPr marL="914400" lvl="1" indent="-457200">
              <a:buFont typeface="+mj-lt"/>
              <a:buAutoNum type="arabicPeriod"/>
            </a:pPr>
            <a:r>
              <a:rPr lang="en-US" sz="2300" dirty="0"/>
              <a:t>do not plagiarize from another classmate or any other source</a:t>
            </a:r>
          </a:p>
          <a:p>
            <a:pPr marL="914400" lvl="1" indent="-457200">
              <a:buFont typeface="+mj-lt"/>
              <a:buAutoNum type="arabicPeriod"/>
            </a:pPr>
            <a:r>
              <a:rPr lang="en-US" sz="2300" dirty="0"/>
              <a:t>get your assignments done and turned in on time</a:t>
            </a:r>
          </a:p>
          <a:p>
            <a:pPr marL="457200" lvl="0" indent="-457200">
              <a:buFont typeface="+mj-lt"/>
              <a:buAutoNum type="arabicPeriod"/>
            </a:pPr>
            <a:r>
              <a:rPr lang="en-US" sz="2300" dirty="0"/>
              <a:t>Electronic devices will be out of sight (and out of mind</a:t>
            </a:r>
            <a:r>
              <a:rPr lang="en-US" sz="2300" dirty="0" smtClean="0"/>
              <a:t>)</a:t>
            </a:r>
          </a:p>
          <a:p>
            <a:pPr marL="457200" indent="-457200">
              <a:buFont typeface="+mj-lt"/>
              <a:buAutoNum type="arabicPeriod"/>
            </a:pPr>
            <a:endParaRPr lang="en-US" sz="2300"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a:t>
            </a:r>
            <a:endParaRPr lang="en-US" dirty="0"/>
          </a:p>
        </p:txBody>
      </p:sp>
      <p:sp>
        <p:nvSpPr>
          <p:cNvPr id="3" name="Content Placeholder 2"/>
          <p:cNvSpPr>
            <a:spLocks noGrp="1"/>
          </p:cNvSpPr>
          <p:nvPr>
            <p:ph idx="1"/>
          </p:nvPr>
        </p:nvSpPr>
        <p:spPr/>
        <p:txBody>
          <a:bodyPr/>
          <a:lstStyle/>
          <a:p>
            <a:pPr lvl="0"/>
            <a:r>
              <a:rPr lang="en-US" dirty="0"/>
              <a:t>Failure to follow </a:t>
            </a:r>
            <a:r>
              <a:rPr lang="en-US" b="1" dirty="0"/>
              <a:t>Rules 1 &amp; 2</a:t>
            </a:r>
            <a:r>
              <a:rPr lang="en-US" dirty="0"/>
              <a:t> will result in a 15-minute detention served with Mrs. Hemer within three days of the offense.</a:t>
            </a:r>
          </a:p>
          <a:p>
            <a:pPr lvl="0"/>
            <a:r>
              <a:rPr lang="en-US" dirty="0"/>
              <a:t>For </a:t>
            </a:r>
            <a:r>
              <a:rPr lang="en-US" b="1" dirty="0"/>
              <a:t>Rule 3</a:t>
            </a:r>
            <a:r>
              <a:rPr lang="en-US" dirty="0"/>
              <a:t>, if you feel the need to return to your locker, use the restroom, or get a drink after the bell has rung, you will choose to give up one (1) point from your daily grade.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continued</a:t>
            </a:r>
            <a:endParaRPr lang="en-US" dirty="0"/>
          </a:p>
        </p:txBody>
      </p:sp>
      <p:sp>
        <p:nvSpPr>
          <p:cNvPr id="3" name="Content Placeholder 2"/>
          <p:cNvSpPr>
            <a:spLocks noGrp="1"/>
          </p:cNvSpPr>
          <p:nvPr>
            <p:ph idx="1"/>
          </p:nvPr>
        </p:nvSpPr>
        <p:spPr>
          <a:xfrm>
            <a:off x="457200" y="1185333"/>
            <a:ext cx="8229600" cy="5362223"/>
          </a:xfrm>
        </p:spPr>
        <p:txBody>
          <a:bodyPr>
            <a:noAutofit/>
          </a:bodyPr>
          <a:lstStyle/>
          <a:p>
            <a:pPr lvl="0"/>
            <a:r>
              <a:rPr lang="en-US" sz="1900" dirty="0" smtClean="0"/>
              <a:t>Here </a:t>
            </a:r>
            <a:r>
              <a:rPr lang="en-US" sz="1900" dirty="0"/>
              <a:t>is the ESC High School </a:t>
            </a:r>
            <a:r>
              <a:rPr lang="en-US" sz="1900" dirty="0" smtClean="0"/>
              <a:t>policy for </a:t>
            </a:r>
            <a:r>
              <a:rPr lang="en-US" sz="1900" b="1" dirty="0" smtClean="0"/>
              <a:t>Rule 4 a</a:t>
            </a:r>
            <a:r>
              <a:rPr lang="en-US" sz="1900" dirty="0" smtClean="0"/>
              <a:t>:</a:t>
            </a:r>
            <a:endParaRPr lang="en-US" sz="1900" dirty="0"/>
          </a:p>
          <a:p>
            <a:pPr lvl="1"/>
            <a:r>
              <a:rPr lang="en-US" sz="1900" dirty="0"/>
              <a:t>Plagiarism is the practice of taking someone else’s </a:t>
            </a:r>
            <a:r>
              <a:rPr lang="en-US" sz="1900" b="1" dirty="0"/>
              <a:t>work, ideas, or visuals/pictures</a:t>
            </a:r>
            <a:r>
              <a:rPr lang="en-US" sz="1900" dirty="0"/>
              <a:t> and passing them off as one’s own.  If any of the work on your paper is not your own and you have failed to make this clear to your instructor, then you are deliberately defrauding your teacher, and you are guilty of plagiarism.  Students who purposely and clearly plagiarize will automatically receive a “0” on the plagiarized work. </a:t>
            </a:r>
          </a:p>
          <a:p>
            <a:r>
              <a:rPr lang="en-US" sz="1900" b="1" dirty="0"/>
              <a:t>Consequences</a:t>
            </a:r>
            <a:endParaRPr lang="en-US" sz="1900" dirty="0"/>
          </a:p>
          <a:p>
            <a:pPr lvl="0"/>
            <a:r>
              <a:rPr lang="en-US" sz="1900" dirty="0"/>
              <a:t>Any student caught deliberately cheating or obviously plagiarizing on schoolwork will receive a failing score and will have </a:t>
            </a:r>
            <a:r>
              <a:rPr lang="en-US" sz="1900" b="1" dirty="0"/>
              <a:t>no</a:t>
            </a:r>
            <a:r>
              <a:rPr lang="en-US" sz="1900" dirty="0"/>
              <a:t> opportunity to submit another piece of work.</a:t>
            </a:r>
          </a:p>
          <a:p>
            <a:pPr lvl="0"/>
            <a:r>
              <a:rPr lang="en-US" sz="1900" dirty="0"/>
              <a:t>Any student cooperating in a situation involving cheating or plagiarism is subject to the same consequences.  </a:t>
            </a:r>
          </a:p>
          <a:p>
            <a:pPr lvl="0"/>
            <a:r>
              <a:rPr lang="en-US" sz="1900" dirty="0"/>
              <a:t>The teacher of the class in which the offense occurred will issue a referral to be kept on file in the principal’s office.</a:t>
            </a:r>
          </a:p>
          <a:p>
            <a:pPr lvl="0"/>
            <a:r>
              <a:rPr lang="en-US" sz="1900" dirty="0"/>
              <a:t>Parents/guardians will be notified with a letter signed by both the student and the teacher of the class in which the work was plagiarized.  Parents/guardians will then sign the letter and the student will return the letter to the teacher.  </a:t>
            </a:r>
          </a:p>
          <a:p>
            <a:endParaRPr lang="en-US" sz="1900"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(last one!)</a:t>
            </a:r>
            <a:endParaRPr lang="en-US" dirty="0"/>
          </a:p>
        </p:txBody>
      </p:sp>
      <p:sp>
        <p:nvSpPr>
          <p:cNvPr id="3" name="Content Placeholder 2"/>
          <p:cNvSpPr>
            <a:spLocks noGrp="1"/>
          </p:cNvSpPr>
          <p:nvPr>
            <p:ph idx="1"/>
          </p:nvPr>
        </p:nvSpPr>
        <p:spPr/>
        <p:txBody>
          <a:bodyPr>
            <a:normAutofit fontScale="92500"/>
          </a:bodyPr>
          <a:lstStyle/>
          <a:p>
            <a:pPr lvl="1"/>
            <a:r>
              <a:rPr lang="en-US" dirty="0"/>
              <a:t>For </a:t>
            </a:r>
            <a:r>
              <a:rPr lang="en-US" b="1" dirty="0"/>
              <a:t>Rule 4 b</a:t>
            </a:r>
            <a:r>
              <a:rPr lang="en-US" dirty="0"/>
              <a:t>, if you fail to turn in an assignment, I will follow the East Sac policy.  If the assignment is turned in within five days, you lose 30% of the grade.  If it’s turned in after five days, you’ll only receive 50%. </a:t>
            </a:r>
          </a:p>
          <a:p>
            <a:pPr lvl="2"/>
            <a:r>
              <a:rPr lang="en-US" dirty="0"/>
              <a:t>ALL assignments must be completed by the end of the quarter, or you will receive an incomplete/failing grade.  I will NOT be giving any extra days after the close of the quarter.</a:t>
            </a:r>
          </a:p>
          <a:p>
            <a:pPr lvl="1"/>
            <a:r>
              <a:rPr lang="en-US" dirty="0"/>
              <a:t>See the ESC Student Handbook for </a:t>
            </a:r>
            <a:r>
              <a:rPr lang="en-US" b="1" dirty="0"/>
              <a:t>Rule 5</a:t>
            </a:r>
            <a:r>
              <a:rPr lang="en-US" dirty="0"/>
              <a:t>.  If the device is out, it will be confiscated and turned in to the office.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Grades are posted by your student number every week on the door.  If you have questions about your grade, talk to me between classes.  Do not try to ask me about your grade in the middle of class.</a:t>
            </a:r>
            <a:endParaRPr lang="en-US" dirty="0" smtClean="0"/>
          </a:p>
          <a:p>
            <a:pPr lvl="0"/>
            <a:r>
              <a:rPr lang="en-US" dirty="0" smtClean="0"/>
              <a:t>Weight</a:t>
            </a:r>
          </a:p>
          <a:p>
            <a:pPr lvl="1"/>
            <a:r>
              <a:rPr lang="en-US" dirty="0" smtClean="0"/>
              <a:t>The </a:t>
            </a:r>
            <a:r>
              <a:rPr lang="en-US" dirty="0"/>
              <a:t>work for this class will be weighted as </a:t>
            </a:r>
            <a:r>
              <a:rPr lang="en-US" dirty="0" smtClean="0"/>
              <a:t>follows:</a:t>
            </a:r>
            <a:endParaRPr lang="en-US" dirty="0"/>
          </a:p>
          <a:p>
            <a:pPr lvl="2"/>
            <a:r>
              <a:rPr lang="en-US" sz="2595" dirty="0" smtClean="0"/>
              <a:t>Papers </a:t>
            </a:r>
            <a:r>
              <a:rPr lang="en-US" sz="2595" dirty="0"/>
              <a:t>– 70</a:t>
            </a:r>
            <a:r>
              <a:rPr lang="en-US" sz="2595" dirty="0" smtClean="0"/>
              <a:t>%</a:t>
            </a:r>
            <a:endParaRPr lang="en-US" sz="2595" dirty="0"/>
          </a:p>
          <a:p>
            <a:pPr lvl="2"/>
            <a:r>
              <a:rPr lang="en-US" sz="2595" dirty="0" smtClean="0"/>
              <a:t>Assignments</a:t>
            </a:r>
            <a:r>
              <a:rPr lang="en-US" sz="2595" dirty="0"/>
              <a:t>/homework – 15</a:t>
            </a:r>
            <a:r>
              <a:rPr lang="en-US" sz="2595" dirty="0" smtClean="0"/>
              <a:t>%</a:t>
            </a:r>
            <a:endParaRPr lang="en-US" sz="2595" dirty="0"/>
          </a:p>
          <a:p>
            <a:pPr lvl="2"/>
            <a:r>
              <a:rPr lang="en-US" sz="2595" dirty="0" smtClean="0"/>
              <a:t>Daily </a:t>
            </a:r>
            <a:r>
              <a:rPr lang="en-US" sz="2595" dirty="0"/>
              <a:t>grade/participation – 15%</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Grade &amp; Rewards</a:t>
            </a:r>
            <a:endParaRPr lang="en-US" dirty="0"/>
          </a:p>
        </p:txBody>
      </p:sp>
      <p:sp>
        <p:nvSpPr>
          <p:cNvPr id="3" name="Content Placeholder 2"/>
          <p:cNvSpPr>
            <a:spLocks noGrp="1"/>
          </p:cNvSpPr>
          <p:nvPr>
            <p:ph idx="1"/>
          </p:nvPr>
        </p:nvSpPr>
        <p:spPr>
          <a:xfrm>
            <a:off x="457200" y="1228711"/>
            <a:ext cx="8229600" cy="4525963"/>
          </a:xfrm>
        </p:spPr>
        <p:txBody>
          <a:bodyPr>
            <a:noAutofit/>
          </a:bodyPr>
          <a:lstStyle/>
          <a:p>
            <a:pPr lvl="0"/>
            <a:r>
              <a:rPr lang="en-US" sz="2400" dirty="0"/>
              <a:t>Daily Grade</a:t>
            </a:r>
          </a:p>
          <a:p>
            <a:pPr lvl="1"/>
            <a:r>
              <a:rPr lang="en-US" sz="2400" dirty="0"/>
              <a:t>Each day you will be graded on your classroom performance.  I will keep track to see if you are on task or easily distracted from your work.  Each day is worth five points.  These points are how a lot of grades drop each week.</a:t>
            </a:r>
          </a:p>
          <a:p>
            <a:pPr lvl="0"/>
            <a:r>
              <a:rPr lang="en-US" sz="2400" dirty="0"/>
              <a:t>Reward yourself – earn easy points!  </a:t>
            </a:r>
          </a:p>
          <a:p>
            <a:pPr lvl="1"/>
            <a:r>
              <a:rPr lang="en-US" sz="2400" dirty="0"/>
              <a:t>Have your parent attend conferences	</a:t>
            </a:r>
            <a:r>
              <a:rPr lang="en-US" sz="2400" dirty="0" smtClean="0"/>
              <a:t>	1 </a:t>
            </a:r>
            <a:r>
              <a:rPr lang="en-US" sz="2400" dirty="0"/>
              <a:t>point</a:t>
            </a:r>
          </a:p>
          <a:p>
            <a:pPr lvl="1"/>
            <a:r>
              <a:rPr lang="en-US" sz="2400" dirty="0"/>
              <a:t>Attend conferences with your parent	</a:t>
            </a:r>
            <a:r>
              <a:rPr lang="en-US" sz="2400" dirty="0" smtClean="0"/>
              <a:t>	2 </a:t>
            </a:r>
            <a:r>
              <a:rPr lang="en-US" sz="2400" dirty="0" smtClean="0"/>
              <a:t>points</a:t>
            </a:r>
          </a:p>
          <a:p>
            <a:pPr lvl="1"/>
            <a:r>
              <a:rPr lang="en-US" sz="2400" dirty="0" smtClean="0"/>
              <a:t>Bring in</a:t>
            </a:r>
          </a:p>
          <a:p>
            <a:pPr lvl="2"/>
            <a:r>
              <a:rPr lang="en-US" dirty="0" smtClean="0"/>
              <a:t>a </a:t>
            </a:r>
            <a:r>
              <a:rPr lang="en-US" dirty="0"/>
              <a:t>box of tissues</a:t>
            </a:r>
            <a:r>
              <a:rPr lang="en-US" dirty="0" smtClean="0"/>
              <a:t> </a:t>
            </a:r>
          </a:p>
          <a:p>
            <a:pPr lvl="2"/>
            <a:r>
              <a:rPr lang="en-US" i="1" dirty="0" smtClean="0"/>
              <a:t>or</a:t>
            </a:r>
            <a:r>
              <a:rPr lang="en-US" dirty="0" smtClean="0"/>
              <a:t> </a:t>
            </a:r>
            <a:r>
              <a:rPr lang="en-US" dirty="0"/>
              <a:t>a bottle of hand </a:t>
            </a:r>
            <a:r>
              <a:rPr lang="en-US" dirty="0" smtClean="0"/>
              <a:t>sanitizer</a:t>
            </a:r>
          </a:p>
          <a:p>
            <a:pPr lvl="2"/>
            <a:r>
              <a:rPr lang="en-US" i="1" dirty="0" smtClean="0"/>
              <a:t>or </a:t>
            </a:r>
            <a:r>
              <a:rPr lang="en-US" dirty="0" smtClean="0"/>
              <a:t>bleach wipes				</a:t>
            </a:r>
            <a:r>
              <a:rPr lang="en-US" dirty="0" smtClean="0"/>
              <a:t>	4 </a:t>
            </a:r>
            <a:r>
              <a:rPr lang="en-US" dirty="0"/>
              <a:t>points (1x/quarter)</a:t>
            </a:r>
          </a:p>
          <a:p>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7207</TotalTime>
  <Words>960</Words>
  <Application>Microsoft Macintosh PowerPoint</Application>
  <PresentationFormat>On-screen Show (4:3)</PresentationFormat>
  <Paragraphs>69</Paragraphs>
  <Slides>13</Slides>
  <Notes>0</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Office Theme</vt:lpstr>
      <vt:lpstr>Creative Writing Expectations</vt:lpstr>
      <vt:lpstr>Class info</vt:lpstr>
      <vt:lpstr>Supplies</vt:lpstr>
      <vt:lpstr>Classroom Rules</vt:lpstr>
      <vt:lpstr>Consequences</vt:lpstr>
      <vt:lpstr>Consequences, continued</vt:lpstr>
      <vt:lpstr>Consequences (last one!)</vt:lpstr>
      <vt:lpstr>Grading</vt:lpstr>
      <vt:lpstr>Daily Grade &amp; Rewards</vt:lpstr>
      <vt:lpstr>Absent Work</vt:lpstr>
      <vt:lpstr>Room Stuff…</vt:lpstr>
      <vt:lpstr>Class Website</vt:lpstr>
      <vt:lpstr>Finally…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Creative Writing Expectations</dc:title>
  <dc:creator>Rachel Hemer</dc:creator>
  <cp:lastModifiedBy>Rachel Hemer</cp:lastModifiedBy>
  <cp:revision>6</cp:revision>
  <dcterms:created xsi:type="dcterms:W3CDTF">2014-08-19T14:15:24Z</dcterms:created>
  <dcterms:modified xsi:type="dcterms:W3CDTF">2014-08-19T14:20:53Z</dcterms:modified>
</cp:coreProperties>
</file>