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73" r:id="rId11"/>
    <p:sldId id="274" r:id="rId12"/>
    <p:sldId id="266" r:id="rId13"/>
    <p:sldId id="275" r:id="rId14"/>
    <p:sldId id="267" r:id="rId15"/>
    <p:sldId id="270" r:id="rId16"/>
    <p:sldId id="26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1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F4217B7B-C883-274E-BAC6-478EC792371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17B7B-C883-274E-BAC6-478EC79237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17B7B-C883-274E-BAC6-478EC79237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17B7B-C883-274E-BAC6-478EC79237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217B7B-C883-274E-BAC6-478EC792371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17B7B-C883-274E-BAC6-478EC7923715}"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217B7B-C883-274E-BAC6-478EC7923715}"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217B7B-C883-274E-BAC6-478EC792371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217B7B-C883-274E-BAC6-478EC79237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17B7B-C883-274E-BAC6-478EC7923715}"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BB7ED79-E470-EB49-B2E6-327B8AABDEE4}" type="datetimeFigureOut">
              <a:rPr lang="en-US" smtClean="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217B7B-C883-274E-BAC6-478EC7923715}"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0BB7ED79-E470-EB49-B2E6-327B8AABDEE4}" type="datetimeFigureOut">
              <a:rPr lang="en-US" smtClean="0"/>
              <a:pPr/>
              <a:t>1/12/16</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4217B7B-C883-274E-BAC6-478EC792371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Speech Expectations</a:t>
            </a:r>
            <a:endParaRPr lang="en-US" dirty="0"/>
          </a:p>
        </p:txBody>
      </p:sp>
      <p:sp>
        <p:nvSpPr>
          <p:cNvPr id="3" name="Subtitle 2"/>
          <p:cNvSpPr>
            <a:spLocks noGrp="1"/>
          </p:cNvSpPr>
          <p:nvPr>
            <p:ph type="subTitle" idx="1"/>
          </p:nvPr>
        </p:nvSpPr>
        <p:spPr/>
        <p:txBody>
          <a:bodyPr/>
          <a:lstStyle/>
          <a:p>
            <a:r>
              <a:rPr lang="en-US" dirty="0" smtClean="0"/>
              <a:t>Spring Semester </a:t>
            </a:r>
            <a:r>
              <a:rPr lang="en-US" dirty="0" smtClean="0"/>
              <a:t>2016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Stage Fright?</a:t>
            </a:r>
            <a:endParaRPr lang="en-US" dirty="0"/>
          </a:p>
        </p:txBody>
      </p:sp>
      <p:sp>
        <p:nvSpPr>
          <p:cNvPr id="3" name="Content Placeholder 2"/>
          <p:cNvSpPr>
            <a:spLocks noGrp="1"/>
          </p:cNvSpPr>
          <p:nvPr>
            <p:ph idx="1"/>
          </p:nvPr>
        </p:nvSpPr>
        <p:spPr>
          <a:xfrm>
            <a:off x="457200" y="938790"/>
            <a:ext cx="8229600" cy="5250533"/>
          </a:xfrm>
        </p:spPr>
        <p:txBody>
          <a:bodyPr>
            <a:noAutofit/>
          </a:bodyPr>
          <a:lstStyle/>
          <a:p>
            <a:r>
              <a:rPr lang="en-US" sz="2800" dirty="0" smtClean="0">
                <a:solidFill>
                  <a:srgbClr val="FFFFFF"/>
                </a:solidFill>
              </a:rPr>
              <a:t>You have a couple options:</a:t>
            </a:r>
          </a:p>
          <a:p>
            <a:pPr lvl="1"/>
            <a:r>
              <a:rPr lang="en-US" sz="3200" dirty="0" smtClean="0">
                <a:solidFill>
                  <a:srgbClr val="FFFFFF"/>
                </a:solidFill>
              </a:rPr>
              <a:t>Video yourself giving your speech.  I will grade the video of you but to </a:t>
            </a:r>
            <a:r>
              <a:rPr lang="en-US" sz="3200" i="1" dirty="0" smtClean="0">
                <a:solidFill>
                  <a:srgbClr val="FFFFFF"/>
                </a:solidFill>
              </a:rPr>
              <a:t>earn</a:t>
            </a:r>
            <a:r>
              <a:rPr lang="en-US" sz="3200" dirty="0" smtClean="0">
                <a:solidFill>
                  <a:srgbClr val="FFFFFF"/>
                </a:solidFill>
              </a:rPr>
              <a:t> that grade, you must deliver the speech in front of your classmates – with no change to your grade.</a:t>
            </a:r>
          </a:p>
          <a:p>
            <a:pPr lvl="1"/>
            <a:r>
              <a:rPr lang="en-US" sz="3200" dirty="0" smtClean="0">
                <a:solidFill>
                  <a:srgbClr val="FFFFFF"/>
                </a:solidFill>
              </a:rPr>
              <a:t>Deliver your speech to me outside of class.  I will grade that, but again, to earn that grade, you must deliver the speech to your classmates.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Speeches</a:t>
            </a:r>
            <a:endParaRPr lang="en-US" dirty="0"/>
          </a:p>
        </p:txBody>
      </p:sp>
      <p:sp>
        <p:nvSpPr>
          <p:cNvPr id="3" name="Content Placeholder 2"/>
          <p:cNvSpPr>
            <a:spLocks noGrp="1"/>
          </p:cNvSpPr>
          <p:nvPr>
            <p:ph idx="1"/>
          </p:nvPr>
        </p:nvSpPr>
        <p:spPr>
          <a:xfrm>
            <a:off x="685800" y="1195132"/>
            <a:ext cx="7772400" cy="4967264"/>
          </a:xfrm>
        </p:spPr>
        <p:txBody>
          <a:bodyPr>
            <a:noAutofit/>
          </a:bodyPr>
          <a:lstStyle/>
          <a:p>
            <a:r>
              <a:rPr lang="en-US" sz="2800" dirty="0" smtClean="0">
                <a:solidFill>
                  <a:srgbClr val="FFFFFF"/>
                </a:solidFill>
              </a:rPr>
              <a:t>A common issue:</a:t>
            </a:r>
          </a:p>
          <a:p>
            <a:pPr lvl="1"/>
            <a:r>
              <a:rPr lang="en-US" sz="2800" dirty="0" smtClean="0">
                <a:solidFill>
                  <a:srgbClr val="FFFFFF"/>
                </a:solidFill>
              </a:rPr>
              <a:t>Students are speaking the introduction in class, showing a video of the speech, and speaking the conclusion in class</a:t>
            </a:r>
          </a:p>
          <a:p>
            <a:r>
              <a:rPr lang="en-US" sz="2800" dirty="0" smtClean="0">
                <a:solidFill>
                  <a:srgbClr val="FFFFFF"/>
                </a:solidFill>
              </a:rPr>
              <a:t>Perfect solution:</a:t>
            </a:r>
          </a:p>
          <a:p>
            <a:pPr lvl="1"/>
            <a:r>
              <a:rPr lang="en-US" sz="2800" dirty="0" smtClean="0">
                <a:solidFill>
                  <a:srgbClr val="FFFFFF"/>
                </a:solidFill>
              </a:rPr>
              <a:t>Do not video yourself giving your speech at home when you could very easily give it here in class</a:t>
            </a:r>
          </a:p>
          <a:p>
            <a:pPr lvl="1"/>
            <a:r>
              <a:rPr lang="en-US" sz="2800" dirty="0" smtClean="0">
                <a:solidFill>
                  <a:srgbClr val="FFFFFF"/>
                </a:solidFill>
              </a:rPr>
              <a:t>Of course we would all video speeches because we get as many “takes” as possible</a:t>
            </a:r>
            <a:endParaRPr lang="en-US" sz="2800" dirty="0">
              <a:solidFill>
                <a:srgbClr val="FFFFFF"/>
              </a:solidFill>
            </a:endParaRPr>
          </a:p>
        </p:txBody>
      </p:sp>
    </p:spTree>
    <p:extLst>
      <p:ext uri="{BB962C8B-B14F-4D97-AF65-F5344CB8AC3E}">
        <p14:creationId xmlns:p14="http://schemas.microsoft.com/office/powerpoint/2010/main" val="36532350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t>
            </a:r>
            <a:r>
              <a:rPr lang="en-US" dirty="0" smtClean="0"/>
              <a:t>Grade</a:t>
            </a:r>
            <a:endParaRPr lang="en-US" dirty="0"/>
          </a:p>
        </p:txBody>
      </p:sp>
      <p:sp>
        <p:nvSpPr>
          <p:cNvPr id="3" name="Content Placeholder 2"/>
          <p:cNvSpPr>
            <a:spLocks noGrp="1"/>
          </p:cNvSpPr>
          <p:nvPr>
            <p:ph idx="1"/>
          </p:nvPr>
        </p:nvSpPr>
        <p:spPr/>
        <p:txBody>
          <a:bodyPr>
            <a:normAutofit/>
          </a:bodyPr>
          <a:lstStyle/>
          <a:p>
            <a:pPr lvl="0"/>
            <a:r>
              <a:rPr lang="en-US" sz="3200" dirty="0"/>
              <a:t>Daily Grade</a:t>
            </a:r>
          </a:p>
          <a:p>
            <a:pPr lvl="1"/>
            <a:r>
              <a:rPr lang="en-US" sz="2800" dirty="0"/>
              <a:t>Each day you will be graded on your classroom performance.  I will keep track to see if you are on task or easily distracted from your work.  Each day is worth five points.  These points are how a lot of grades drop each week</a:t>
            </a:r>
            <a:r>
              <a:rPr lang="en-US" sz="2800" dirty="0" smtClean="0"/>
              <a:t>.</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 Yourself</a:t>
            </a:r>
            <a:endParaRPr lang="en-US" dirty="0"/>
          </a:p>
        </p:txBody>
      </p:sp>
      <p:sp>
        <p:nvSpPr>
          <p:cNvPr id="3" name="Content Placeholder 2"/>
          <p:cNvSpPr>
            <a:spLocks noGrp="1"/>
          </p:cNvSpPr>
          <p:nvPr>
            <p:ph idx="1"/>
          </p:nvPr>
        </p:nvSpPr>
        <p:spPr>
          <a:xfrm>
            <a:off x="685800" y="1744133"/>
            <a:ext cx="7772400" cy="4231524"/>
          </a:xfrm>
        </p:spPr>
        <p:txBody>
          <a:bodyPr>
            <a:noAutofit/>
          </a:bodyPr>
          <a:lstStyle/>
          <a:p>
            <a:r>
              <a:rPr lang="en-US" sz="2400" dirty="0" smtClean="0">
                <a:solidFill>
                  <a:srgbClr val="FFFFFF"/>
                </a:solidFill>
              </a:rPr>
              <a:t>Earn easy points!</a:t>
            </a:r>
          </a:p>
          <a:p>
            <a:pPr lvl="1"/>
            <a:r>
              <a:rPr lang="en-US" sz="2400" dirty="0">
                <a:solidFill>
                  <a:srgbClr val="FFFFFF"/>
                </a:solidFill>
              </a:rPr>
              <a:t>Have your parent attend conferences		</a:t>
            </a:r>
            <a:r>
              <a:rPr lang="en-US" sz="2400" dirty="0" smtClean="0">
                <a:solidFill>
                  <a:srgbClr val="FFFFFF"/>
                </a:solidFill>
              </a:rPr>
              <a:t>1 </a:t>
            </a:r>
            <a:r>
              <a:rPr lang="en-US" sz="2400" dirty="0">
                <a:solidFill>
                  <a:srgbClr val="FFFFFF"/>
                </a:solidFill>
              </a:rPr>
              <a:t>point</a:t>
            </a:r>
          </a:p>
          <a:p>
            <a:pPr lvl="1"/>
            <a:r>
              <a:rPr lang="en-US" sz="2400" dirty="0">
                <a:solidFill>
                  <a:srgbClr val="FFFFFF"/>
                </a:solidFill>
              </a:rPr>
              <a:t>Attend conferences with your parent		</a:t>
            </a:r>
            <a:r>
              <a:rPr lang="en-US" sz="2400" dirty="0" smtClean="0">
                <a:solidFill>
                  <a:srgbClr val="FFFFFF"/>
                </a:solidFill>
              </a:rPr>
              <a:t>2 </a:t>
            </a:r>
            <a:r>
              <a:rPr lang="en-US" sz="2400" dirty="0" smtClean="0">
                <a:solidFill>
                  <a:srgbClr val="FFFFFF"/>
                </a:solidFill>
              </a:rPr>
              <a:t>points</a:t>
            </a:r>
          </a:p>
          <a:p>
            <a:pPr marL="468630" lvl="1" indent="0">
              <a:buNone/>
            </a:pPr>
            <a:endParaRPr lang="en-US" sz="2400" dirty="0">
              <a:solidFill>
                <a:srgbClr val="FFFFFF"/>
              </a:solidFill>
            </a:endParaRPr>
          </a:p>
          <a:p>
            <a:pPr lvl="1"/>
            <a:r>
              <a:rPr lang="en-US" sz="2400" dirty="0" smtClean="0">
                <a:solidFill>
                  <a:srgbClr val="FFFFFF"/>
                </a:solidFill>
              </a:rPr>
              <a:t>Bring in:</a:t>
            </a:r>
          </a:p>
          <a:p>
            <a:pPr lvl="2"/>
            <a:r>
              <a:rPr lang="en-US" sz="2400" dirty="0" smtClean="0">
                <a:solidFill>
                  <a:srgbClr val="FFFFFF"/>
                </a:solidFill>
              </a:rPr>
              <a:t>a </a:t>
            </a:r>
            <a:r>
              <a:rPr lang="en-US" sz="2400" dirty="0">
                <a:solidFill>
                  <a:srgbClr val="FFFFFF"/>
                </a:solidFill>
              </a:rPr>
              <a:t>box of tissues </a:t>
            </a:r>
          </a:p>
          <a:p>
            <a:pPr lvl="2"/>
            <a:r>
              <a:rPr lang="en-US" sz="2400" i="1" dirty="0">
                <a:solidFill>
                  <a:srgbClr val="FFFFFF"/>
                </a:solidFill>
              </a:rPr>
              <a:t>or</a:t>
            </a:r>
            <a:r>
              <a:rPr lang="en-US" sz="2400" dirty="0">
                <a:solidFill>
                  <a:srgbClr val="FFFFFF"/>
                </a:solidFill>
              </a:rPr>
              <a:t> a bottle of hand sanitizer</a:t>
            </a:r>
          </a:p>
          <a:p>
            <a:pPr lvl="2"/>
            <a:r>
              <a:rPr lang="en-US" sz="2400" i="1" dirty="0">
                <a:solidFill>
                  <a:srgbClr val="FFFFFF"/>
                </a:solidFill>
              </a:rPr>
              <a:t>or </a:t>
            </a:r>
            <a:r>
              <a:rPr lang="en-US" sz="2400" dirty="0">
                <a:solidFill>
                  <a:srgbClr val="FFFFFF"/>
                </a:solidFill>
              </a:rPr>
              <a:t>bleach wipes		</a:t>
            </a:r>
            <a:r>
              <a:rPr lang="en-US" sz="2400" dirty="0">
                <a:solidFill>
                  <a:srgbClr val="FFFFFF"/>
                </a:solidFill>
              </a:rPr>
              <a:t> </a:t>
            </a:r>
            <a:r>
              <a:rPr lang="en-US" sz="2400" dirty="0" smtClean="0">
                <a:solidFill>
                  <a:srgbClr val="FFFFFF"/>
                </a:solidFill>
              </a:rPr>
              <a:t>      </a:t>
            </a:r>
            <a:r>
              <a:rPr lang="en-US" sz="2400" dirty="0" smtClean="0">
                <a:solidFill>
                  <a:srgbClr val="FFFFFF"/>
                </a:solidFill>
              </a:rPr>
              <a:t>5 </a:t>
            </a:r>
            <a:r>
              <a:rPr lang="en-US" sz="2400" dirty="0">
                <a:solidFill>
                  <a:srgbClr val="FFFFFF"/>
                </a:solidFill>
              </a:rPr>
              <a:t>points (1x/quarter</a:t>
            </a:r>
            <a:r>
              <a:rPr lang="en-US" sz="2400" dirty="0" smtClean="0">
                <a:solidFill>
                  <a:srgbClr val="FFFFFF"/>
                </a:solidFill>
              </a:rPr>
              <a:t>)</a:t>
            </a:r>
            <a:endParaRPr lang="en-US" sz="2400" dirty="0" smtClean="0">
              <a:solidFill>
                <a:srgbClr val="FFFFFF"/>
              </a:solidFill>
            </a:endParaRPr>
          </a:p>
        </p:txBody>
      </p:sp>
    </p:spTree>
    <p:extLst>
      <p:ext uri="{BB962C8B-B14F-4D97-AF65-F5344CB8AC3E}">
        <p14:creationId xmlns:p14="http://schemas.microsoft.com/office/powerpoint/2010/main" val="35433236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Absent Work</a:t>
            </a:r>
            <a:endParaRPr lang="en-US" dirty="0"/>
          </a:p>
        </p:txBody>
      </p:sp>
      <p:sp>
        <p:nvSpPr>
          <p:cNvPr id="3" name="Content Placeholder 2"/>
          <p:cNvSpPr>
            <a:spLocks noGrp="1"/>
          </p:cNvSpPr>
          <p:nvPr>
            <p:ph idx="1"/>
          </p:nvPr>
        </p:nvSpPr>
        <p:spPr>
          <a:xfrm>
            <a:off x="685800" y="1600201"/>
            <a:ext cx="7772400" cy="4450152"/>
          </a:xfrm>
        </p:spPr>
        <p:txBody>
          <a:bodyPr>
            <a:normAutofit/>
          </a:bodyPr>
          <a:lstStyle/>
          <a:p>
            <a:pPr lvl="0"/>
            <a:r>
              <a:rPr lang="en-US" sz="2800" dirty="0"/>
              <a:t>If you ever are absent from class, YOU are in charge of finding out what you need to do.  </a:t>
            </a:r>
            <a:r>
              <a:rPr lang="en-US" sz="2800" dirty="0" smtClean="0"/>
              <a:t> You </a:t>
            </a:r>
            <a:r>
              <a:rPr lang="en-US" sz="2800" dirty="0"/>
              <a:t>will be given one (1) day to get the work in from when you were absent, and then it will be counted late.</a:t>
            </a:r>
          </a:p>
          <a:p>
            <a:pPr lvl="0"/>
            <a:r>
              <a:rPr lang="en-US" sz="2800" dirty="0"/>
              <a:t>If you know ahead of time that you will be gone, I want ALL work completed and handed in to me BEFORE you leave.  Everyone gets equal time to complete an assignment</a:t>
            </a:r>
            <a:r>
              <a:rPr lang="en-US" sz="2800" dirty="0" smtClean="0"/>
              <a:t>.</a:t>
            </a:r>
          </a:p>
          <a:p>
            <a:pPr lvl="0"/>
            <a:r>
              <a:rPr lang="en-US" sz="2800" dirty="0" smtClean="0"/>
              <a:t>Use Canvas!</a:t>
            </a:r>
            <a:endParaRPr lang="en-US" sz="2800" dirty="0"/>
          </a:p>
          <a:p>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a:t>
            </a:r>
            <a:r>
              <a:rPr lang="en-US" dirty="0" smtClean="0"/>
              <a:t>Info</a:t>
            </a:r>
            <a:endParaRPr lang="en-US" dirty="0"/>
          </a:p>
        </p:txBody>
      </p:sp>
      <p:sp>
        <p:nvSpPr>
          <p:cNvPr id="3" name="Content Placeholder 2"/>
          <p:cNvSpPr>
            <a:spLocks noGrp="1"/>
          </p:cNvSpPr>
          <p:nvPr>
            <p:ph idx="1"/>
          </p:nvPr>
        </p:nvSpPr>
        <p:spPr/>
        <p:txBody>
          <a:bodyPr>
            <a:normAutofit/>
          </a:bodyPr>
          <a:lstStyle/>
          <a:p>
            <a:pPr algn="ctr"/>
            <a:r>
              <a:rPr lang="en-US" sz="4000" dirty="0" smtClean="0"/>
              <a:t>Supplies</a:t>
            </a:r>
          </a:p>
          <a:p>
            <a:pPr algn="ctr"/>
            <a:r>
              <a:rPr lang="en-US" sz="4000" dirty="0" smtClean="0"/>
              <a:t>Check out sheet</a:t>
            </a:r>
          </a:p>
          <a:p>
            <a:pPr algn="ctr"/>
            <a:r>
              <a:rPr lang="en-US" sz="4000" dirty="0" smtClean="0"/>
              <a:t>How to turn in work</a:t>
            </a:r>
          </a:p>
          <a:p>
            <a:pPr lvl="1" algn="ctr"/>
            <a:r>
              <a:rPr lang="en-US" sz="3600" dirty="0" smtClean="0"/>
              <a:t>read2write4@gmail.com</a:t>
            </a:r>
          </a:p>
          <a:p>
            <a:pPr algn="ctr"/>
            <a:r>
              <a:rPr lang="en-US" sz="4000" dirty="0" smtClean="0"/>
              <a:t>Computers</a:t>
            </a: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t>If </a:t>
            </a:r>
            <a:r>
              <a:rPr lang="en-US" sz="4400" dirty="0"/>
              <a:t>you ever need extra help or have any questions about an assignment, I will be available before and after school and during 4</a:t>
            </a:r>
            <a:r>
              <a:rPr lang="en-US" sz="4400" baseline="30000" dirty="0"/>
              <a:t>th</a:t>
            </a:r>
            <a:r>
              <a:rPr lang="en-US" sz="4400" dirty="0"/>
              <a:t> period</a:t>
            </a:r>
            <a:r>
              <a:rPr lang="en-US" sz="4400" dirty="0" smtClean="0"/>
              <a:t>.</a:t>
            </a:r>
          </a:p>
          <a:p>
            <a:r>
              <a:rPr lang="en-US" sz="4400" dirty="0" smtClean="0"/>
              <a:t>Have a GREAT </a:t>
            </a:r>
            <a:r>
              <a:rPr lang="en-US" sz="4400" dirty="0" smtClean="0"/>
              <a:t>semester</a:t>
            </a:r>
            <a:r>
              <a:rPr lang="en-US" sz="4400" dirty="0" smtClean="0"/>
              <a:t>!</a:t>
            </a:r>
            <a:endParaRPr lang="en-US" sz="4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info</a:t>
            </a:r>
            <a:endParaRPr lang="en-US" dirty="0"/>
          </a:p>
        </p:txBody>
      </p:sp>
      <p:sp>
        <p:nvSpPr>
          <p:cNvPr id="3" name="Content Placeholder 2"/>
          <p:cNvSpPr>
            <a:spLocks noGrp="1"/>
          </p:cNvSpPr>
          <p:nvPr>
            <p:ph idx="1"/>
          </p:nvPr>
        </p:nvSpPr>
        <p:spPr>
          <a:xfrm>
            <a:off x="457200" y="1417638"/>
            <a:ext cx="8229600" cy="4525963"/>
          </a:xfrm>
        </p:spPr>
        <p:txBody>
          <a:bodyPr>
            <a:noAutofit/>
          </a:bodyPr>
          <a:lstStyle/>
          <a:p>
            <a:r>
              <a:rPr lang="en-US" sz="3000" dirty="0">
                <a:solidFill>
                  <a:srgbClr val="FFFFFF"/>
                </a:solidFill>
              </a:rPr>
              <a:t>You’ve all given a “speech” before – whether in a classroom presentation, explaining a math problem to a classmate, or showing a friend how to reach the next level on a video game.  You’ll be giving a variety of speeches throughout the semester such as a persuasive speech, demonstration speech, informative speech, “sales pitch” speech,</a:t>
            </a:r>
            <a:r>
              <a:rPr lang="en-US" sz="3000" dirty="0" smtClean="0">
                <a:solidFill>
                  <a:srgbClr val="FFFFFF"/>
                </a:solidFill>
              </a:rPr>
              <a:t> and </a:t>
            </a:r>
            <a:r>
              <a:rPr lang="en-US" sz="3000" dirty="0">
                <a:solidFill>
                  <a:srgbClr val="FFFFFF"/>
                </a:solidFill>
              </a:rPr>
              <a:t>impromptu.  This class is going to help you create confidence in speaking in front of your peers as well as assist you in general communication skills. </a:t>
            </a:r>
            <a:r>
              <a:rPr lang="en-US" sz="3000" dirty="0" smtClean="0">
                <a:solidFill>
                  <a:srgbClr val="FFFFFF"/>
                </a:solidFill>
              </a:rPr>
              <a:t> </a:t>
            </a:r>
            <a:endParaRPr lang="en-US" sz="3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a:t>
            </a:r>
            <a:endParaRPr lang="en-US" dirty="0"/>
          </a:p>
        </p:txBody>
      </p:sp>
      <p:sp>
        <p:nvSpPr>
          <p:cNvPr id="3" name="Content Placeholder 2"/>
          <p:cNvSpPr>
            <a:spLocks noGrp="1"/>
          </p:cNvSpPr>
          <p:nvPr>
            <p:ph idx="1"/>
          </p:nvPr>
        </p:nvSpPr>
        <p:spPr>
          <a:xfrm>
            <a:off x="457200" y="1600200"/>
            <a:ext cx="8229600" cy="4129181"/>
          </a:xfrm>
        </p:spPr>
        <p:txBody>
          <a:bodyPr>
            <a:normAutofit/>
          </a:bodyPr>
          <a:lstStyle/>
          <a:p>
            <a:pPr lvl="0" algn="ctr"/>
            <a:r>
              <a:rPr lang="en-US" sz="4800" dirty="0" smtClean="0"/>
              <a:t>Computer</a:t>
            </a:r>
            <a:endParaRPr lang="en-US" sz="4800" dirty="0" smtClean="0"/>
          </a:p>
          <a:p>
            <a:pPr lvl="0" algn="ctr"/>
            <a:r>
              <a:rPr lang="en-US" sz="4800" dirty="0" smtClean="0"/>
              <a:t>Notebook</a:t>
            </a:r>
          </a:p>
          <a:p>
            <a:pPr lvl="0" algn="ctr"/>
            <a:r>
              <a:rPr lang="en-US" sz="4800" dirty="0" smtClean="0"/>
              <a:t>Pens</a:t>
            </a:r>
            <a:r>
              <a:rPr lang="en-US" sz="4800" dirty="0"/>
              <a:t>/</a:t>
            </a:r>
            <a:r>
              <a:rPr lang="en-US" sz="4800" dirty="0" smtClean="0"/>
              <a:t>pencils</a:t>
            </a:r>
            <a:endParaRPr lang="en-US" sz="48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a:t>
            </a:r>
            <a:endParaRPr lang="en-US" dirty="0"/>
          </a:p>
        </p:txBody>
      </p:sp>
      <p:sp>
        <p:nvSpPr>
          <p:cNvPr id="3" name="Content Placeholder 2"/>
          <p:cNvSpPr>
            <a:spLocks noGrp="1"/>
          </p:cNvSpPr>
          <p:nvPr>
            <p:ph idx="1"/>
          </p:nvPr>
        </p:nvSpPr>
        <p:spPr/>
        <p:txBody>
          <a:bodyPr>
            <a:normAutofit lnSpcReduction="10000"/>
          </a:bodyPr>
          <a:lstStyle/>
          <a:p>
            <a:pPr lvl="0"/>
            <a:r>
              <a:rPr lang="en-US" sz="4000" u="sng" dirty="0"/>
              <a:t>Glencoe Speech</a:t>
            </a:r>
            <a:endParaRPr lang="en-US" sz="4000" dirty="0"/>
          </a:p>
          <a:p>
            <a:pPr lvl="1"/>
            <a:r>
              <a:rPr lang="en-US" sz="4000" dirty="0"/>
              <a:t>This will stay in the classroom.</a:t>
            </a:r>
          </a:p>
          <a:p>
            <a:pPr lvl="1"/>
            <a:r>
              <a:rPr lang="en-US" sz="4000" dirty="0"/>
              <a:t>If you need to use one outside of class, please tell </a:t>
            </a:r>
            <a:r>
              <a:rPr lang="en-US" sz="4000" dirty="0" smtClean="0"/>
              <a:t>Ms</a:t>
            </a:r>
            <a:r>
              <a:rPr lang="en-US" sz="4000" dirty="0"/>
              <a:t>. Hemer the book number and return it the following day.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Rules</a:t>
            </a:r>
            <a:endParaRPr lang="en-US" dirty="0"/>
          </a:p>
        </p:txBody>
      </p:sp>
      <p:sp>
        <p:nvSpPr>
          <p:cNvPr id="3" name="Content Placeholder 2"/>
          <p:cNvSpPr>
            <a:spLocks noGrp="1"/>
          </p:cNvSpPr>
          <p:nvPr>
            <p:ph idx="1"/>
          </p:nvPr>
        </p:nvSpPr>
        <p:spPr>
          <a:xfrm>
            <a:off x="457200" y="1213556"/>
            <a:ext cx="8229600" cy="5257800"/>
          </a:xfrm>
        </p:spPr>
        <p:txBody>
          <a:bodyPr>
            <a:noAutofit/>
          </a:bodyPr>
          <a:lstStyle/>
          <a:p>
            <a:pPr marL="457200" lvl="0" indent="-457200">
              <a:buFont typeface="+mj-lt"/>
              <a:buAutoNum type="arabicPeriod"/>
            </a:pPr>
            <a:r>
              <a:rPr lang="en-US" sz="2300" dirty="0">
                <a:solidFill>
                  <a:srgbClr val="FFFFFF"/>
                </a:solidFill>
              </a:rPr>
              <a:t>Show respect for teachers, peers, yourself, and property</a:t>
            </a:r>
          </a:p>
          <a:p>
            <a:pPr marL="457200" lvl="0" indent="-457200">
              <a:buFont typeface="+mj-lt"/>
              <a:buAutoNum type="arabicPeriod"/>
            </a:pPr>
            <a:r>
              <a:rPr lang="en-US" sz="2300" dirty="0">
                <a:solidFill>
                  <a:srgbClr val="FFFFFF"/>
                </a:solidFill>
              </a:rPr>
              <a:t>Nothing flies in this room</a:t>
            </a:r>
          </a:p>
          <a:p>
            <a:pPr marL="457200" lvl="0" indent="-457200">
              <a:buFont typeface="+mj-lt"/>
              <a:buAutoNum type="arabicPeriod"/>
            </a:pPr>
            <a:r>
              <a:rPr lang="en-US" sz="2300" dirty="0">
                <a:solidFill>
                  <a:srgbClr val="FFFFFF"/>
                </a:solidFill>
              </a:rPr>
              <a:t>Be prepared for learning </a:t>
            </a:r>
            <a:endParaRPr lang="en-US" sz="2300" dirty="0" smtClean="0">
              <a:solidFill>
                <a:srgbClr val="FFFFFF"/>
              </a:solidFill>
            </a:endParaRPr>
          </a:p>
          <a:p>
            <a:pPr marL="914400" lvl="1" indent="-457200">
              <a:buFont typeface="+mj-lt"/>
              <a:buAutoNum type="arabicPeriod"/>
            </a:pPr>
            <a:r>
              <a:rPr lang="en-US" sz="2300" dirty="0">
                <a:solidFill>
                  <a:srgbClr val="FFFFFF"/>
                </a:solidFill>
              </a:rPr>
              <a:t>take care of drinks and restroom visits between classes</a:t>
            </a:r>
          </a:p>
          <a:p>
            <a:pPr marL="914400" lvl="1" indent="-457200">
              <a:buFont typeface="+mj-lt"/>
              <a:buAutoNum type="arabicPeriod"/>
            </a:pPr>
            <a:r>
              <a:rPr lang="en-US" sz="2300" dirty="0" smtClean="0">
                <a:solidFill>
                  <a:srgbClr val="FFFFFF"/>
                </a:solidFill>
              </a:rPr>
              <a:t>bring </a:t>
            </a:r>
            <a:r>
              <a:rPr lang="en-US" sz="2300" dirty="0">
                <a:solidFill>
                  <a:srgbClr val="FFFFFF"/>
                </a:solidFill>
              </a:rPr>
              <a:t>supplies</a:t>
            </a:r>
          </a:p>
          <a:p>
            <a:pPr marL="914400" lvl="1" indent="-457200">
              <a:buFont typeface="+mj-lt"/>
              <a:buAutoNum type="arabicPeriod"/>
            </a:pPr>
            <a:r>
              <a:rPr lang="en-US" sz="2300" dirty="0">
                <a:solidFill>
                  <a:srgbClr val="FFFFFF"/>
                </a:solidFill>
              </a:rPr>
              <a:t>be IN YOUR SEAT by the time the bell rings in order to not be counted tardy </a:t>
            </a:r>
          </a:p>
          <a:p>
            <a:pPr marL="914400" lvl="1" indent="-457200">
              <a:buFont typeface="+mj-lt"/>
              <a:buAutoNum type="arabicPeriod"/>
            </a:pPr>
            <a:r>
              <a:rPr lang="en-US" sz="2300" dirty="0">
                <a:solidFill>
                  <a:srgbClr val="FFFFFF"/>
                </a:solidFill>
              </a:rPr>
              <a:t>be physically and mentally present</a:t>
            </a:r>
          </a:p>
          <a:p>
            <a:pPr marL="457200" lvl="0" indent="-457200">
              <a:buFont typeface="+mj-lt"/>
              <a:buAutoNum type="arabicPeriod"/>
            </a:pPr>
            <a:r>
              <a:rPr lang="en-US" sz="2300" dirty="0">
                <a:solidFill>
                  <a:srgbClr val="FFFFFF"/>
                </a:solidFill>
              </a:rPr>
              <a:t>Do your best work at all times</a:t>
            </a:r>
          </a:p>
          <a:p>
            <a:pPr marL="914400" lvl="1" indent="-457200">
              <a:buFont typeface="+mj-lt"/>
              <a:buAutoNum type="arabicPeriod"/>
            </a:pPr>
            <a:r>
              <a:rPr lang="en-US" sz="2300" dirty="0">
                <a:solidFill>
                  <a:srgbClr val="FFFFFF"/>
                </a:solidFill>
              </a:rPr>
              <a:t>do not plagiarize from another classmate or any other source</a:t>
            </a:r>
          </a:p>
          <a:p>
            <a:pPr marL="914400" lvl="1" indent="-457200">
              <a:buFont typeface="+mj-lt"/>
              <a:buAutoNum type="arabicPeriod"/>
            </a:pPr>
            <a:r>
              <a:rPr lang="en-US" sz="2300" dirty="0">
                <a:solidFill>
                  <a:srgbClr val="FFFFFF"/>
                </a:solidFill>
              </a:rPr>
              <a:t>get your assignments done and turned in on time</a:t>
            </a:r>
          </a:p>
          <a:p>
            <a:pPr marL="457200" lvl="0" indent="-457200">
              <a:buFont typeface="+mj-lt"/>
              <a:buAutoNum type="arabicPeriod"/>
            </a:pPr>
            <a:r>
              <a:rPr lang="en-US" sz="2300" dirty="0">
                <a:solidFill>
                  <a:srgbClr val="FFFFFF"/>
                </a:solidFill>
              </a:rPr>
              <a:t>Electronic devices will be out of sight (and out of mind</a:t>
            </a:r>
            <a:r>
              <a:rPr lang="en-US" sz="2300" dirty="0" smtClean="0">
                <a:solidFill>
                  <a:srgbClr val="FFFFFF"/>
                </a:solidFill>
              </a:rPr>
              <a:t>)</a:t>
            </a:r>
          </a:p>
          <a:p>
            <a:pPr marL="457200" indent="-457200">
              <a:buFont typeface="+mj-lt"/>
              <a:buAutoNum type="arabicPeriod"/>
            </a:pPr>
            <a:endParaRPr lang="en-US" sz="23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lvl="0"/>
            <a:r>
              <a:rPr lang="en-US" sz="3600" dirty="0">
                <a:solidFill>
                  <a:srgbClr val="FFFFFF"/>
                </a:solidFill>
              </a:rPr>
              <a:t>Failure to follow </a:t>
            </a:r>
            <a:r>
              <a:rPr lang="en-US" sz="3600" b="1" dirty="0">
                <a:solidFill>
                  <a:srgbClr val="FFFFFF"/>
                </a:solidFill>
              </a:rPr>
              <a:t>Rules 1 &amp; 2</a:t>
            </a:r>
            <a:r>
              <a:rPr lang="en-US" sz="3600" dirty="0">
                <a:solidFill>
                  <a:srgbClr val="FFFFFF"/>
                </a:solidFill>
              </a:rPr>
              <a:t> will result in a 15-minute detention served with Mrs. Hemer within three days of the offense.</a:t>
            </a:r>
          </a:p>
          <a:p>
            <a:pPr lvl="0"/>
            <a:r>
              <a:rPr lang="en-US" sz="3600" dirty="0">
                <a:solidFill>
                  <a:srgbClr val="FFFFFF"/>
                </a:solidFill>
              </a:rPr>
              <a:t>For </a:t>
            </a:r>
            <a:r>
              <a:rPr lang="en-US" sz="3600" b="1" dirty="0">
                <a:solidFill>
                  <a:srgbClr val="FFFFFF"/>
                </a:solidFill>
              </a:rPr>
              <a:t>Rule 3</a:t>
            </a:r>
            <a:r>
              <a:rPr lang="en-US" sz="3600" dirty="0">
                <a:solidFill>
                  <a:srgbClr val="FFFFFF"/>
                </a:solidFill>
              </a:rPr>
              <a:t>, if you feel the need to return to your locker, use the restroom, or get a drink after the bell has rung, you will choose to give up one (1) point from your daily grade.  </a:t>
            </a:r>
          </a:p>
          <a:p>
            <a:endParaRPr lang="en-US"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continued</a:t>
            </a:r>
            <a:endParaRPr lang="en-US" dirty="0"/>
          </a:p>
        </p:txBody>
      </p:sp>
      <p:sp>
        <p:nvSpPr>
          <p:cNvPr id="3" name="Content Placeholder 2"/>
          <p:cNvSpPr>
            <a:spLocks noGrp="1"/>
          </p:cNvSpPr>
          <p:nvPr>
            <p:ph idx="1"/>
          </p:nvPr>
        </p:nvSpPr>
        <p:spPr>
          <a:xfrm>
            <a:off x="0" y="1185333"/>
            <a:ext cx="9144000" cy="5892086"/>
          </a:xfrm>
        </p:spPr>
        <p:txBody>
          <a:bodyPr>
            <a:noAutofit/>
          </a:bodyPr>
          <a:lstStyle/>
          <a:p>
            <a:pPr lvl="0"/>
            <a:r>
              <a:rPr lang="en-US" sz="1900" dirty="0" smtClean="0">
                <a:solidFill>
                  <a:srgbClr val="FFFFFF"/>
                </a:solidFill>
              </a:rPr>
              <a:t>Here </a:t>
            </a:r>
            <a:r>
              <a:rPr lang="en-US" sz="1900" dirty="0">
                <a:solidFill>
                  <a:srgbClr val="FFFFFF"/>
                </a:solidFill>
              </a:rPr>
              <a:t>is the ESC High School </a:t>
            </a:r>
            <a:r>
              <a:rPr lang="en-US" sz="1900" dirty="0" smtClean="0">
                <a:solidFill>
                  <a:srgbClr val="FFFFFF"/>
                </a:solidFill>
              </a:rPr>
              <a:t>policy for </a:t>
            </a:r>
            <a:r>
              <a:rPr lang="en-US" sz="1900" b="1" dirty="0" smtClean="0">
                <a:solidFill>
                  <a:srgbClr val="FFFFFF"/>
                </a:solidFill>
              </a:rPr>
              <a:t>Rule 4 a</a:t>
            </a:r>
            <a:r>
              <a:rPr lang="en-US" sz="1900" dirty="0" smtClean="0">
                <a:solidFill>
                  <a:srgbClr val="FFFFFF"/>
                </a:solidFill>
              </a:rPr>
              <a:t>:</a:t>
            </a:r>
            <a:endParaRPr lang="en-US" sz="1900" dirty="0">
              <a:solidFill>
                <a:srgbClr val="FFFFFF"/>
              </a:solidFill>
            </a:endParaRPr>
          </a:p>
          <a:p>
            <a:pPr lvl="1"/>
            <a:r>
              <a:rPr lang="en-US" sz="1900" dirty="0">
                <a:solidFill>
                  <a:srgbClr val="FFFFFF"/>
                </a:solidFill>
              </a:rPr>
              <a:t>Plagiarism is the practice of taking someone else’s </a:t>
            </a:r>
            <a:r>
              <a:rPr lang="en-US" sz="1900" b="1" dirty="0">
                <a:solidFill>
                  <a:srgbClr val="FFFFFF"/>
                </a:solidFill>
              </a:rPr>
              <a:t>work, ideas, or visuals/pictures</a:t>
            </a:r>
            <a:r>
              <a:rPr lang="en-US" sz="1900" dirty="0">
                <a:solidFill>
                  <a:srgbClr val="FFFFFF"/>
                </a:solidFill>
              </a:rPr>
              <a:t> and passing them off as one’s own.  If any of the work on your paper is not your own and you have failed to make this clear to your instructor, then you are deliberately defrauding your teacher, and you are guilty of plagiarism.  Students who purposely and clearly plagiarize will automatically receive a “0” on the plagiarized work. </a:t>
            </a:r>
          </a:p>
          <a:p>
            <a:pPr marL="68580" indent="0">
              <a:buNone/>
            </a:pPr>
            <a:r>
              <a:rPr lang="en-US" sz="1900" b="1" dirty="0" smtClean="0">
                <a:solidFill>
                  <a:srgbClr val="FFFFFF"/>
                </a:solidFill>
              </a:rPr>
              <a:t>	Consequences</a:t>
            </a:r>
            <a:endParaRPr lang="en-US" sz="1900" dirty="0" smtClean="0">
              <a:solidFill>
                <a:srgbClr val="FFFFFF"/>
              </a:solidFill>
            </a:endParaRPr>
          </a:p>
          <a:p>
            <a:pPr marL="68580" lvl="0" indent="0">
              <a:buNone/>
            </a:pPr>
            <a:r>
              <a:rPr lang="en-US" sz="1900" dirty="0" smtClean="0">
                <a:solidFill>
                  <a:srgbClr val="FFFFFF"/>
                </a:solidFill>
              </a:rPr>
              <a:t>	Any student caught deliberately cheating or obviously plagiarizing on schoolwork 	will receive a failing score and will have </a:t>
            </a:r>
            <a:r>
              <a:rPr lang="en-US" sz="1900" b="1" dirty="0" smtClean="0">
                <a:solidFill>
                  <a:srgbClr val="FFFFFF"/>
                </a:solidFill>
              </a:rPr>
              <a:t>no</a:t>
            </a:r>
            <a:r>
              <a:rPr lang="en-US" sz="1900" dirty="0" smtClean="0">
                <a:solidFill>
                  <a:srgbClr val="FFFFFF"/>
                </a:solidFill>
              </a:rPr>
              <a:t> opportunity to submit another piece of work.</a:t>
            </a:r>
          </a:p>
          <a:p>
            <a:pPr marL="68580" lvl="0" indent="0">
              <a:buNone/>
            </a:pPr>
            <a:r>
              <a:rPr lang="en-US" sz="1900" dirty="0" smtClean="0">
                <a:solidFill>
                  <a:srgbClr val="FFFFFF"/>
                </a:solidFill>
              </a:rPr>
              <a:t>	Any </a:t>
            </a:r>
            <a:r>
              <a:rPr lang="en-US" sz="1900" dirty="0">
                <a:solidFill>
                  <a:srgbClr val="FFFFFF"/>
                </a:solidFill>
              </a:rPr>
              <a:t>student cooperating in a situation involving cheating or plagiarism is subject to </a:t>
            </a:r>
            <a:r>
              <a:rPr lang="en-US" sz="1900" dirty="0" smtClean="0">
                <a:solidFill>
                  <a:srgbClr val="FFFFFF"/>
                </a:solidFill>
              </a:rPr>
              <a:t>	the </a:t>
            </a:r>
            <a:r>
              <a:rPr lang="en-US" sz="1900" dirty="0">
                <a:solidFill>
                  <a:srgbClr val="FFFFFF"/>
                </a:solidFill>
              </a:rPr>
              <a:t>same consequences.  </a:t>
            </a:r>
          </a:p>
          <a:p>
            <a:pPr marL="68580" lvl="0" indent="0">
              <a:buNone/>
            </a:pPr>
            <a:r>
              <a:rPr lang="en-US" sz="1900" dirty="0" smtClean="0">
                <a:solidFill>
                  <a:srgbClr val="FFFFFF"/>
                </a:solidFill>
              </a:rPr>
              <a:t>	The </a:t>
            </a:r>
            <a:r>
              <a:rPr lang="en-US" sz="1900" dirty="0">
                <a:solidFill>
                  <a:srgbClr val="FFFFFF"/>
                </a:solidFill>
              </a:rPr>
              <a:t>teacher of the class in which the offense occurred will issue a referral to be </a:t>
            </a:r>
            <a:r>
              <a:rPr lang="en-US" sz="1900" dirty="0" smtClean="0">
                <a:solidFill>
                  <a:srgbClr val="FFFFFF"/>
                </a:solidFill>
              </a:rPr>
              <a:t>	kept </a:t>
            </a:r>
            <a:r>
              <a:rPr lang="en-US" sz="1900" dirty="0">
                <a:solidFill>
                  <a:srgbClr val="FFFFFF"/>
                </a:solidFill>
              </a:rPr>
              <a:t>on file in the principal’s office.</a:t>
            </a:r>
          </a:p>
          <a:p>
            <a:pPr marL="68580" lvl="0" indent="0">
              <a:buNone/>
            </a:pPr>
            <a:r>
              <a:rPr lang="en-US" sz="1900" dirty="0" smtClean="0">
                <a:solidFill>
                  <a:srgbClr val="FFFFFF"/>
                </a:solidFill>
              </a:rPr>
              <a:t>	Parents</a:t>
            </a:r>
            <a:r>
              <a:rPr lang="en-US" sz="1900" dirty="0">
                <a:solidFill>
                  <a:srgbClr val="FFFFFF"/>
                </a:solidFill>
              </a:rPr>
              <a:t>/guardians will be notified with a letter signed by both the student and the </a:t>
            </a:r>
            <a:r>
              <a:rPr lang="en-US" sz="1900" dirty="0" smtClean="0">
                <a:solidFill>
                  <a:srgbClr val="FFFFFF"/>
                </a:solidFill>
              </a:rPr>
              <a:t>	teacher </a:t>
            </a:r>
            <a:r>
              <a:rPr lang="en-US" sz="1900" dirty="0">
                <a:solidFill>
                  <a:srgbClr val="FFFFFF"/>
                </a:solidFill>
              </a:rPr>
              <a:t>of the class in which the work was plagiarized.  Parents/guardians will then </a:t>
            </a:r>
            <a:r>
              <a:rPr lang="en-US" sz="1900" dirty="0" smtClean="0">
                <a:solidFill>
                  <a:srgbClr val="FFFFFF"/>
                </a:solidFill>
              </a:rPr>
              <a:t>	sign </a:t>
            </a:r>
            <a:r>
              <a:rPr lang="en-US" sz="1900" dirty="0">
                <a:solidFill>
                  <a:srgbClr val="FFFFFF"/>
                </a:solidFill>
              </a:rPr>
              <a:t>the letter and the student will return the letter to the teacher.  </a:t>
            </a:r>
          </a:p>
          <a:p>
            <a:endParaRPr lang="en-US" sz="19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(last one!)</a:t>
            </a:r>
            <a:endParaRPr lang="en-US" dirty="0"/>
          </a:p>
        </p:txBody>
      </p:sp>
      <p:sp>
        <p:nvSpPr>
          <p:cNvPr id="3" name="Content Placeholder 2"/>
          <p:cNvSpPr>
            <a:spLocks noGrp="1"/>
          </p:cNvSpPr>
          <p:nvPr>
            <p:ph idx="1"/>
          </p:nvPr>
        </p:nvSpPr>
        <p:spPr>
          <a:xfrm>
            <a:off x="685800" y="1600201"/>
            <a:ext cx="7772400" cy="4412804"/>
          </a:xfrm>
        </p:spPr>
        <p:txBody>
          <a:bodyPr>
            <a:normAutofit fontScale="77500" lnSpcReduction="20000"/>
          </a:bodyPr>
          <a:lstStyle/>
          <a:p>
            <a:pPr lvl="1"/>
            <a:r>
              <a:rPr lang="en-US" sz="3600" dirty="0">
                <a:solidFill>
                  <a:srgbClr val="FFFFFF"/>
                </a:solidFill>
              </a:rPr>
              <a:t>For </a:t>
            </a:r>
            <a:r>
              <a:rPr lang="en-US" sz="3600" b="1" dirty="0">
                <a:solidFill>
                  <a:srgbClr val="FFFFFF"/>
                </a:solidFill>
              </a:rPr>
              <a:t>Rule 4 b</a:t>
            </a:r>
            <a:r>
              <a:rPr lang="en-US" sz="3600" dirty="0">
                <a:solidFill>
                  <a:srgbClr val="FFFFFF"/>
                </a:solidFill>
              </a:rPr>
              <a:t>, if you fail to turn in an assignment, I will follow the East Sac policy.  If the assignment is turned in within five days, you lose 30% of the grade.  If it’s turned in after five days, you’ll only receive 50%. </a:t>
            </a:r>
          </a:p>
          <a:p>
            <a:pPr lvl="2"/>
            <a:r>
              <a:rPr lang="en-US" sz="3600" dirty="0">
                <a:solidFill>
                  <a:srgbClr val="FFFFFF"/>
                </a:solidFill>
              </a:rPr>
              <a:t>ALL assignments must be completed by the end of the quarter, or you will receive an incomplete/failing grade. </a:t>
            </a:r>
            <a:endParaRPr lang="en-US" sz="3600" dirty="0" smtClean="0">
              <a:solidFill>
                <a:srgbClr val="FFFFFF"/>
              </a:solidFill>
            </a:endParaRPr>
          </a:p>
          <a:p>
            <a:pPr lvl="1"/>
            <a:r>
              <a:rPr lang="en-US" sz="3800" dirty="0" smtClean="0">
                <a:solidFill>
                  <a:srgbClr val="FFFFFF"/>
                </a:solidFill>
              </a:rPr>
              <a:t>See the ESC Student Handbook for </a:t>
            </a:r>
            <a:r>
              <a:rPr lang="en-US" sz="3800" b="1" dirty="0" smtClean="0">
                <a:solidFill>
                  <a:srgbClr val="FFFFFF"/>
                </a:solidFill>
              </a:rPr>
              <a:t>Rule 5</a:t>
            </a:r>
            <a:r>
              <a:rPr lang="en-US" sz="3800" dirty="0" smtClean="0">
                <a:solidFill>
                  <a:srgbClr val="FFFFFF"/>
                </a:solidFill>
              </a:rPr>
              <a:t>.  If the device is out, it will be confiscated and turned in to the office.</a:t>
            </a:r>
          </a:p>
          <a:p>
            <a:endParaRPr lang="en-US"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a:xfrm>
            <a:off x="685799" y="1120436"/>
            <a:ext cx="7923613" cy="5079307"/>
          </a:xfrm>
        </p:spPr>
        <p:txBody>
          <a:bodyPr>
            <a:normAutofit/>
          </a:bodyPr>
          <a:lstStyle/>
          <a:p>
            <a:pPr lvl="0"/>
            <a:r>
              <a:rPr lang="en-US" sz="2400" dirty="0">
                <a:solidFill>
                  <a:srgbClr val="FFFFFF"/>
                </a:solidFill>
              </a:rPr>
              <a:t>Grades are posted by your student number every week on the door.  If you have questions about your grade, talk to me between classes.  Do not try to ask me about your grade in the middle of class.</a:t>
            </a:r>
            <a:endParaRPr lang="en-US" sz="2400" dirty="0" smtClean="0">
              <a:solidFill>
                <a:srgbClr val="FFFFFF"/>
              </a:solidFill>
            </a:endParaRPr>
          </a:p>
          <a:p>
            <a:pPr lvl="0"/>
            <a:r>
              <a:rPr lang="en-US" sz="2400" dirty="0">
                <a:solidFill>
                  <a:srgbClr val="FFFFFF"/>
                </a:solidFill>
              </a:rPr>
              <a:t>Weights</a:t>
            </a:r>
          </a:p>
          <a:p>
            <a:r>
              <a:rPr lang="en-US" sz="2400" dirty="0">
                <a:solidFill>
                  <a:srgbClr val="FFFFFF"/>
                </a:solidFill>
              </a:rPr>
              <a:t>The work for this class is weighted as follows:</a:t>
            </a:r>
          </a:p>
          <a:p>
            <a:pPr lvl="1"/>
            <a:r>
              <a:rPr lang="en-US" sz="3027" dirty="0">
                <a:solidFill>
                  <a:srgbClr val="FFFFFF"/>
                </a:solidFill>
              </a:rPr>
              <a:t>Speeches – 60%</a:t>
            </a:r>
          </a:p>
          <a:p>
            <a:pPr lvl="1"/>
            <a:r>
              <a:rPr lang="en-US" sz="3027" dirty="0">
                <a:solidFill>
                  <a:srgbClr val="FFFFFF"/>
                </a:solidFill>
              </a:rPr>
              <a:t>Homework/assignments – 30%</a:t>
            </a:r>
          </a:p>
          <a:p>
            <a:pPr lvl="1"/>
            <a:r>
              <a:rPr lang="en-US" sz="3027" dirty="0">
                <a:solidFill>
                  <a:srgbClr val="FFFFFF"/>
                </a:solidFill>
              </a:rPr>
              <a:t>Daily grade/participation – 10%</a:t>
            </a:r>
          </a:p>
          <a:p>
            <a:endParaRPr lang="en-US"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9928</TotalTime>
  <Words>872</Words>
  <Application>Microsoft Macintosh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 Pop</vt:lpstr>
      <vt:lpstr>Speech Expectations</vt:lpstr>
      <vt:lpstr>Class info</vt:lpstr>
      <vt:lpstr>Supplies</vt:lpstr>
      <vt:lpstr>Textbook</vt:lpstr>
      <vt:lpstr>Classroom Rules</vt:lpstr>
      <vt:lpstr>Consequences</vt:lpstr>
      <vt:lpstr>Consequences, continued</vt:lpstr>
      <vt:lpstr>Consequences (last one!)</vt:lpstr>
      <vt:lpstr>Grading</vt:lpstr>
      <vt:lpstr>Stage Fright?</vt:lpstr>
      <vt:lpstr>Video Speeches</vt:lpstr>
      <vt:lpstr>Daily Grade</vt:lpstr>
      <vt:lpstr>Reward Yourself</vt:lpstr>
      <vt:lpstr>Absent Work</vt:lpstr>
      <vt:lpstr>Room Info</vt:lpstr>
      <vt:lpstr>Finally…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Expectations</dc:title>
  <dc:creator>Rachel Hemer</dc:creator>
  <cp:lastModifiedBy>Rachel Hemer</cp:lastModifiedBy>
  <cp:revision>18</cp:revision>
  <dcterms:created xsi:type="dcterms:W3CDTF">2014-08-18T21:00:42Z</dcterms:created>
  <dcterms:modified xsi:type="dcterms:W3CDTF">2016-01-13T21:16:11Z</dcterms:modified>
</cp:coreProperties>
</file>